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y="5143500" cx="9144000"/>
  <p:notesSz cx="6858000" cy="9144000"/>
  <p:embeddedFontLst>
    <p:embeddedFont>
      <p:font typeface="Roboto"/>
      <p:regular r:id="rId82"/>
      <p:bold r:id="rId83"/>
      <p:italic r:id="rId84"/>
      <p:boldItalic r:id="rId85"/>
    </p:embeddedFont>
    <p:embeddedFont>
      <p:font typeface="Open Sans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DD1468-E2EA-47FF-9BB1-43DA6B3A8E5E}">
  <a:tblStyle styleId="{7EDD1468-E2EA-47FF-9BB1-43DA6B3A8E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5.xml"/><Relationship Id="rId86" Type="http://schemas.openxmlformats.org/officeDocument/2006/relationships/font" Target="fonts/OpenSans-regular.fntdata"/><Relationship Id="rId41" Type="http://schemas.openxmlformats.org/officeDocument/2006/relationships/slide" Target="slides/slide34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7.xml"/><Relationship Id="rId88" Type="http://schemas.openxmlformats.org/officeDocument/2006/relationships/font" Target="fonts/OpenSans-italic.fntdata"/><Relationship Id="rId43" Type="http://schemas.openxmlformats.org/officeDocument/2006/relationships/slide" Target="slides/slide36.xml"/><Relationship Id="rId87" Type="http://schemas.openxmlformats.org/officeDocument/2006/relationships/font" Target="fonts/OpenSans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penSans-boldItalic.fntdata"/><Relationship Id="rId80" Type="http://schemas.openxmlformats.org/officeDocument/2006/relationships/slide" Target="slides/slide73.xml"/><Relationship Id="rId82" Type="http://schemas.openxmlformats.org/officeDocument/2006/relationships/font" Target="fonts/Roboto-regular.fntdata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6c2822ff6_1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86c2822ff6_1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863d06fdc9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863d06fdc9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6c2822ff6_1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6c2822ff6_1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63d06fdc9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63d06fdc9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63d06fdc9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63d06fdc9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6c2822ff6_1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86c2822ff6_1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63d06fdc9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863d06fdc9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63d06fdc9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863d06fdc9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63d06fdc9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863d06fdc9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84077ca24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84077ca24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4077ca24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84077ca24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4040d51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4040d51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86720627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86720627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67206274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6720627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67206274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67206274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867206274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867206274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67206274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67206274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67206274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67206274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867206274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867206274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6c2822ff6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6c2822ff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867206274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867206274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6c2822f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6c2822f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4077ca24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4077ca24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867206274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867206274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86c2822ff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86c2822ff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69f43e9c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869f43e9c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86c2822ff6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86c2822ff6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86c2822ff6_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86c2822ff6_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86c2822ff6_1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86c2822ff6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86c2822ff6_1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86c2822ff6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86c2822ff6_1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86c2822ff6_1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86c2822ff6_1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86c2822ff6_1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86c2822ff6_1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86c2822ff6_1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63d06fdc9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63d06fdc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86c2822ff6_1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86c2822ff6_1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869f43e9c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869f43e9c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86c2822ff6_1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86c2822ff6_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869f43e9c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869f43e9c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86c2822ff6_1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86c2822ff6_1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869f43e9c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869f43e9c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86c2822ff6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86c2822ff6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86c2822ff6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86c2822ff6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86c2822ff6_7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86c2822ff6_7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86c2822ff6_7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86c2822ff6_7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6c2822ff6_1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6c2822ff6_1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6c2822ff6_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86c2822ff6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86c2822ff6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86c2822ff6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86c2822ff6_7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86c2822ff6_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86c2822ff6_7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86c2822ff6_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86c2822ff6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86c2822ff6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86c2822ff6_7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86c2822ff6_7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84cfa55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84cfa55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84cfa556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84cfa556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6c2822f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6c2822f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6c2822ff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86c2822ff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6c2822ff6_1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6c2822ff6_1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86c2822ff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86c2822ff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86c2822ff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86c2822ff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84cfa556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84cfa556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84cfa556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84cfa556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84cfa556b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84cfa556b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84cfa556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84cfa556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84cfa556b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84cfa556b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86c2822ff6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86c2822ff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84cfa556b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84cfa556b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86c2822ff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86c2822ff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6c2822ff6_1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86c2822ff6_1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84040d518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84040d518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84cfa556b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84cfa556b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86c2822ff6_1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86c2822ff6_1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86c2822ff6_1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86c2822ff6_1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6c2822ff6_1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86c2822ff6_1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6c2822ff6_1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86c2822ff6_1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863d06fdc9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863d06fdc9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1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0" y="4789500"/>
            <a:ext cx="230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80000"/>
                </a:solidFill>
              </a:rPr>
              <a:t>Krina Gandhi - Year 1998</a:t>
            </a:r>
            <a:endParaRPr b="1" sz="1100">
              <a:solidFill>
                <a:srgbClr val="98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ataverse.harvard.edu/dataset.xhtml?persistentId=doi:10.7910/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jpg"/><Relationship Id="rId4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jpg"/><Relationship Id="rId4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jpg"/><Relationship Id="rId4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jpg"/><Relationship Id="rId4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ataverse.harvard.edu/dataset.xhtml?persistentId=doi:10.7910/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png"/><Relationship Id="rId4" Type="http://schemas.openxmlformats.org/officeDocument/2006/relationships/image" Target="../media/image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4013850" y="2414825"/>
            <a:ext cx="2089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Red Team</a:t>
            </a:r>
            <a:endParaRPr/>
          </a:p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3836625" y="1860750"/>
            <a:ext cx="45006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Fall 2022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3760300" y="1670100"/>
            <a:ext cx="5102400" cy="150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 txBox="1"/>
          <p:nvPr>
            <p:ph type="title"/>
          </p:nvPr>
        </p:nvSpPr>
        <p:spPr>
          <a:xfrm>
            <a:off x="3836625" y="1101750"/>
            <a:ext cx="45006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80000"/>
                </a:solidFill>
              </a:rPr>
              <a:t>IS 669 - Big Data Analytics Project </a:t>
            </a:r>
            <a:endParaRPr sz="2000">
              <a:solidFill>
                <a:srgbClr val="980000"/>
              </a:solidFill>
            </a:endParaRPr>
          </a:p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3791050" y="1521225"/>
            <a:ext cx="50409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Analysing Airlines Arrival and Departure delay</a:t>
            </a:r>
            <a:endParaRPr sz="1600"/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3846150" y="2777663"/>
            <a:ext cx="11514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Team Red</a:t>
            </a:r>
            <a:endParaRPr b="0" sz="1600"/>
          </a:p>
        </p:txBody>
      </p:sp>
      <p:sp>
        <p:nvSpPr>
          <p:cNvPr id="115" name="Google Shape;115;p26"/>
          <p:cNvSpPr txBox="1"/>
          <p:nvPr>
            <p:ph idx="4294967295" type="subTitle"/>
          </p:nvPr>
        </p:nvSpPr>
        <p:spPr>
          <a:xfrm>
            <a:off x="3836625" y="3239963"/>
            <a:ext cx="55107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Prerna Deolekar | Ramya Dhabade | Krina Gandhi | Himanshu Hariyani | Shubham Kadam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1: RESULT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2245500" y="788550"/>
            <a:ext cx="50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three </a:t>
            </a:r>
            <a:r>
              <a:rPr b="1"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airports</a:t>
            </a:r>
            <a:r>
              <a:rPr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with the highest delay time (in hours)</a:t>
            </a:r>
            <a:endParaRPr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35"/>
          <p:cNvGraphicFramePr/>
          <p:nvPr/>
        </p:nvGraphicFramePr>
        <p:xfrm>
          <a:off x="430250" y="157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1145175"/>
                <a:gridCol w="1145175"/>
                <a:gridCol w="1715600"/>
                <a:gridCol w="1430400"/>
                <a:gridCol w="1430400"/>
                <a:gridCol w="1430400"/>
              </a:tblGrid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Airport Code</a:t>
                      </a:r>
                      <a:endParaRPr b="1"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Airport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Arrival time Delay (in hours)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Departure </a:t>
                      </a: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Delay (in hours)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Delay </a:t>
                      </a:r>
                      <a:endParaRPr b="1"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</a:t>
                      </a:r>
                      <a:endParaRPr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O'Hare International Airport, Chicago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37853.72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35785.0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73638.72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ATL</a:t>
                      </a:r>
                      <a:endParaRPr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Hartsfield-Jackson Atlanta Airport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23336.8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24970.7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48307.5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EWR</a:t>
                      </a:r>
                      <a:endParaRPr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Newark Liberty International Airport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21993.5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19065.93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41059.43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717474"/>
            <a:ext cx="6669201" cy="399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66800" y="183175"/>
            <a:ext cx="8520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2</a:t>
            </a:r>
            <a:endParaRPr b="1" sz="27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Determining three carriers with highest delay time (in hours) for year 1988</a:t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5475"/>
            <a:ext cx="8839201" cy="2238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2: RESULT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2245500" y="788550"/>
            <a:ext cx="50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three </a:t>
            </a:r>
            <a:r>
              <a:rPr b="1"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carrier</a:t>
            </a:r>
            <a:r>
              <a:rPr b="1"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with the highest delay time (in hours)</a:t>
            </a:r>
            <a:endParaRPr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9" name="Google Shape;259;p38"/>
          <p:cNvGraphicFramePr/>
          <p:nvPr/>
        </p:nvGraphicFramePr>
        <p:xfrm>
          <a:off x="430250" y="157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1382850"/>
                <a:gridCol w="1382850"/>
                <a:gridCol w="1382850"/>
                <a:gridCol w="1382850"/>
                <a:gridCol w="1382850"/>
                <a:gridCol w="1382850"/>
              </a:tblGrid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Carrier Code</a:t>
                      </a:r>
                      <a:endParaRPr b="1"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Carrier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Arrival time Delay (in hours)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Departure time Delay (in hours)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Delay </a:t>
                      </a:r>
                      <a:endParaRPr b="1"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UA</a:t>
                      </a:r>
                      <a:endParaRPr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United Airlines</a:t>
                      </a:r>
                      <a:endParaRPr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70720.78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72670.27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143391.05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</a:t>
                      </a:r>
                      <a:endParaRPr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Delta Airlines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76861.62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63446.08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140307.7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</a:t>
                      </a:r>
                      <a:endParaRPr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Polar Airlines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67344.53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61843.2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129387.73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776300"/>
            <a:ext cx="6568500" cy="39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66800" y="183175"/>
            <a:ext cx="8520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3</a:t>
            </a:r>
            <a:endParaRPr b="1" sz="27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Overall Departure</a:t>
            </a: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delays for year 1988</a:t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 b="0" l="0" r="41041" t="0"/>
          <a:stretch/>
        </p:blipFill>
        <p:spPr>
          <a:xfrm>
            <a:off x="1048737" y="1422475"/>
            <a:ext cx="7156725" cy="22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0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366800" y="183175"/>
            <a:ext cx="8520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3 (contd.)</a:t>
            </a:r>
            <a:endParaRPr b="1" sz="27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Overall Arrival delays for year 1988</a:t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 rotWithShape="1">
          <a:blip r:embed="rId3">
            <a:alphaModFix/>
          </a:blip>
          <a:srcRect b="0" l="0" r="44261" t="0"/>
          <a:stretch/>
        </p:blipFill>
        <p:spPr>
          <a:xfrm>
            <a:off x="1130738" y="1492875"/>
            <a:ext cx="6882525" cy="23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3: RESULT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2245500" y="788550"/>
            <a:ext cx="50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Overall Arrival was the smallest contributor for the year 1988</a:t>
            </a:r>
            <a:endParaRPr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50" y="1479775"/>
            <a:ext cx="5860489" cy="31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2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240275" y="1472800"/>
            <a:ext cx="8520600" cy="19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4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</a:t>
            </a:r>
            <a:endParaRPr b="1" sz="424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44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925" y="2196600"/>
            <a:ext cx="3540405" cy="14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311700" y="445025"/>
            <a:ext cx="86079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Airline On Time Data</a:t>
            </a:r>
            <a:endParaRPr b="1"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data represents flight arrival and departure details for all commercial flights within the USA for the year 1993</a:t>
            </a:r>
            <a:endParaRPr b="1"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5" y="1901900"/>
            <a:ext cx="8709449" cy="19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831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1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Team Members &amp; Years Assigned:</a:t>
            </a:r>
            <a:endParaRPr b="1" sz="1911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11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27"/>
          <p:cNvGrpSpPr/>
          <p:nvPr/>
        </p:nvGrpSpPr>
        <p:grpSpPr>
          <a:xfrm>
            <a:off x="1593000" y="3832679"/>
            <a:ext cx="5957975" cy="643500"/>
            <a:chOff x="1593000" y="2322568"/>
            <a:chExt cx="5957975" cy="643500"/>
          </a:xfrm>
        </p:grpSpPr>
        <p:sp>
          <p:nvSpPr>
            <p:cNvPr id="122" name="Google Shape;122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Shubham Kadam</a:t>
              </a:r>
              <a:endParaRPr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A72A1E"/>
                  </a:solidFill>
                  <a:latin typeface="Calibri"/>
                  <a:ea typeface="Calibri"/>
                  <a:cs typeface="Calibri"/>
                  <a:sym typeface="Calibri"/>
                </a:rPr>
                <a:t>2008</a:t>
              </a:r>
              <a:endParaRPr sz="13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27"/>
          <p:cNvGrpSpPr/>
          <p:nvPr/>
        </p:nvGrpSpPr>
        <p:grpSpPr>
          <a:xfrm>
            <a:off x="1593000" y="3177812"/>
            <a:ext cx="5957975" cy="643500"/>
            <a:chOff x="1593000" y="2322568"/>
            <a:chExt cx="5957975" cy="643500"/>
          </a:xfrm>
        </p:grpSpPr>
        <p:sp>
          <p:nvSpPr>
            <p:cNvPr id="130" name="Google Shape;130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Himanshu Hariyani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A72A1E"/>
                  </a:solidFill>
                  <a:latin typeface="Calibri"/>
                  <a:ea typeface="Calibri"/>
                  <a:cs typeface="Calibri"/>
                  <a:sym typeface="Calibri"/>
                </a:rPr>
                <a:t>2003</a:t>
              </a:r>
              <a:endParaRPr sz="13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27"/>
          <p:cNvGrpSpPr/>
          <p:nvPr/>
        </p:nvGrpSpPr>
        <p:grpSpPr>
          <a:xfrm>
            <a:off x="1593000" y="2522919"/>
            <a:ext cx="5957975" cy="643500"/>
            <a:chOff x="1593000" y="2322568"/>
            <a:chExt cx="5957975" cy="643500"/>
          </a:xfrm>
        </p:grpSpPr>
        <p:sp>
          <p:nvSpPr>
            <p:cNvPr id="138" name="Google Shape;138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Krina Gandhi	</a:t>
              </a:r>
              <a:endPara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A72A1E"/>
                  </a:solidFill>
                  <a:latin typeface="Calibri"/>
                  <a:ea typeface="Calibri"/>
                  <a:cs typeface="Calibri"/>
                  <a:sym typeface="Calibri"/>
                </a:rPr>
                <a:t>1998</a:t>
              </a:r>
              <a:endParaRPr sz="13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27"/>
          <p:cNvGrpSpPr/>
          <p:nvPr/>
        </p:nvGrpSpPr>
        <p:grpSpPr>
          <a:xfrm>
            <a:off x="1593000" y="1213185"/>
            <a:ext cx="5957975" cy="795890"/>
            <a:chOff x="1593000" y="2322568"/>
            <a:chExt cx="5957975" cy="795890"/>
          </a:xfrm>
        </p:grpSpPr>
        <p:sp>
          <p:nvSpPr>
            <p:cNvPr id="146" name="Google Shape;146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Prerna Deolekar</a:t>
              </a:r>
              <a:endParaRPr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3913950" y="2476158"/>
              <a:ext cx="3018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A72A1E"/>
                  </a:solidFill>
                  <a:latin typeface="Calibri"/>
                  <a:ea typeface="Calibri"/>
                  <a:cs typeface="Calibri"/>
                  <a:sym typeface="Calibri"/>
                </a:rPr>
                <a:t>1988</a:t>
              </a:r>
              <a:endParaRPr sz="13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27"/>
          <p:cNvSpPr/>
          <p:nvPr/>
        </p:nvSpPr>
        <p:spPr>
          <a:xfrm>
            <a:off x="2306075" y="1941843"/>
            <a:ext cx="194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Nandu</a:t>
            </a:r>
            <a:r>
              <a:rPr lang="en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Devarasetty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27"/>
          <p:cNvGrpSpPr/>
          <p:nvPr/>
        </p:nvGrpSpPr>
        <p:grpSpPr>
          <a:xfrm>
            <a:off x="1593000" y="1868060"/>
            <a:ext cx="5957975" cy="643500"/>
            <a:chOff x="1593000" y="2322568"/>
            <a:chExt cx="5957975" cy="643500"/>
          </a:xfrm>
        </p:grpSpPr>
        <p:sp>
          <p:nvSpPr>
            <p:cNvPr id="155" name="Google Shape;155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7"/>
          <p:cNvSpPr/>
          <p:nvPr/>
        </p:nvSpPr>
        <p:spPr>
          <a:xfrm>
            <a:off x="2306075" y="2015652"/>
            <a:ext cx="194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Ramya Dhabade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371150" y="2032300"/>
            <a:ext cx="2801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rPr>
              <a:t>1993</a:t>
            </a:r>
            <a:endParaRPr sz="1300">
              <a:solidFill>
                <a:srgbClr val="A72A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445025"/>
            <a:ext cx="83730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82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FILE TRANSFER	</a:t>
            </a:r>
            <a:endParaRPr b="1" sz="182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WINSCP used </a:t>
            </a:r>
            <a:r>
              <a:rPr b="1" lang="en" sz="182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" sz="182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upload </a:t>
            </a:r>
            <a:r>
              <a:rPr b="1" lang="en" sz="182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lang="en" sz="182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file to the EMR server</a:t>
            </a:r>
            <a:endParaRPr b="1" sz="1820">
              <a:solidFill>
                <a:srgbClr val="B02C20"/>
              </a:solidFill>
            </a:endParaRPr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24" y="1283050"/>
            <a:ext cx="7868327" cy="34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5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rgbClr val="B02C2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Created a Hadoop table and loaded all the file data into it. </a:t>
            </a:r>
            <a:endParaRPr b="1" sz="2000">
              <a:solidFill>
                <a:srgbClr val="B02C2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rgbClr val="B02C2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Prefixed the table name with first name.</a:t>
            </a:r>
            <a:endParaRPr b="1" sz="2000">
              <a:solidFill>
                <a:srgbClr val="B02C2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2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Show Tables</a:t>
            </a:r>
            <a:endParaRPr b="1" sz="2022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25" y="2056113"/>
            <a:ext cx="7817300" cy="22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6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804"/>
              <a:buFont typeface="Arial"/>
              <a:buNone/>
            </a:pPr>
            <a:r>
              <a:rPr b="1" lang="en" sz="2044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Sample of the loaded rows from the table Ramya_Airports</a:t>
            </a:r>
            <a:endParaRPr b="1" sz="2044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25" y="1124500"/>
            <a:ext cx="7776499" cy="14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7"/>
          <p:cNvSpPr txBox="1"/>
          <p:nvPr/>
        </p:nvSpPr>
        <p:spPr>
          <a:xfrm>
            <a:off x="0" y="4749900"/>
            <a:ext cx="229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Sample of the loaded rows from table Ramya_Carriers.</a:t>
            </a:r>
            <a:endParaRPr b="1" sz="21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00" y="1122600"/>
            <a:ext cx="7688550" cy="26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Sample of the loaded rows from table Ramya_1993</a:t>
            </a:r>
            <a:endParaRPr sz="182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50" y="1173599"/>
            <a:ext cx="8038425" cy="15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9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87200" y="24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B02C2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2300">
              <a:solidFill>
                <a:srgbClr val="B02C2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50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25" y="1093925"/>
            <a:ext cx="5871458" cy="353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158625" y="163275"/>
            <a:ext cx="8628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1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Determine the three </a:t>
            </a:r>
            <a:r>
              <a:rPr b="1"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airports with the highest delay time (in hours)</a:t>
            </a:r>
            <a:endParaRPr b="1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42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63" y="1370075"/>
            <a:ext cx="8347973" cy="30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51"/>
          <p:cNvSpPr txBox="1"/>
          <p:nvPr/>
        </p:nvSpPr>
        <p:spPr>
          <a:xfrm>
            <a:off x="0" y="4778175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148425" y="183700"/>
            <a:ext cx="86181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1: RESULT</a:t>
            </a:r>
            <a:endParaRPr b="1" sz="2022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b="1" lang="en" sz="2022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top three airports with the highest delay time (in hours) </a:t>
            </a:r>
            <a:endParaRPr b="1" sz="2022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85" name="Google Shape;385;p52"/>
          <p:cNvGraphicFramePr/>
          <p:nvPr/>
        </p:nvGraphicFramePr>
        <p:xfrm>
          <a:off x="423425" y="144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879925"/>
                <a:gridCol w="879925"/>
                <a:gridCol w="2086950"/>
                <a:gridCol w="1483450"/>
                <a:gridCol w="1483450"/>
                <a:gridCol w="1483450"/>
              </a:tblGrid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 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 Delay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Departure Time Delay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Delay 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Chicago O’hare International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37,296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38,694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75,991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Dallas-Fort Worth International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39,256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35,135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74,391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William B Hartsfield-Atlanta International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40,082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30,063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70,146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6" name="Google Shape;386;p52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232475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66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2</a:t>
            </a:r>
            <a:endParaRPr b="1" sz="4111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264"/>
              <a:buFont typeface="Arial"/>
              <a:buNone/>
            </a:pPr>
            <a:r>
              <a:rPr b="1" lang="en" sz="1766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Determine the three carriers with the highest delay time (in hours) </a:t>
            </a:r>
            <a:endParaRPr b="1" sz="4666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25" y="1395663"/>
            <a:ext cx="8362150" cy="28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/>
        </p:nvSpPr>
        <p:spPr>
          <a:xfrm>
            <a:off x="0" y="4767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311700" y="204100"/>
            <a:ext cx="85206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2: RESULT</a:t>
            </a:r>
            <a:endParaRPr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03" name="Google Shape;403;p54"/>
          <p:cNvGraphicFramePr/>
          <p:nvPr/>
        </p:nvGraphicFramePr>
        <p:xfrm>
          <a:off x="807850" y="141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879925"/>
                <a:gridCol w="2086950"/>
                <a:gridCol w="1483450"/>
                <a:gridCol w="1483450"/>
                <a:gridCol w="1483450"/>
              </a:tblGrid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Carrier </a:t>
                      </a: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 Delay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Departure Time Delay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Delay 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Delta Air Lines Inc.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127,965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115,473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243,438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American Airlines Inc.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78,598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74,419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153,017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United Air Lines Inc.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72,547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76,473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149,020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4" name="Google Shape;404;p54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185550" y="868299"/>
            <a:ext cx="82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top three </a:t>
            </a:r>
            <a:r>
              <a:rPr b="1"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carriers </a:t>
            </a:r>
            <a:r>
              <a:rPr b="1"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with the highest delay time (in hours)</a:t>
            </a:r>
            <a:endParaRPr b="1"/>
          </a:p>
        </p:txBody>
      </p:sp>
      <p:pic>
        <p:nvPicPr>
          <p:cNvPr id="406" name="Google Shape;4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225" y="1612775"/>
            <a:ext cx="341947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178675"/>
            <a:ext cx="85206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6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</a:t>
            </a:r>
            <a:endParaRPr b="1" sz="36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600">
              <a:solidFill>
                <a:srgbClr val="B02C20"/>
              </a:solidFill>
            </a:endParaRPr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Overall Carrier Delay Metrics</a:t>
            </a:r>
            <a:endParaRPr b="1" sz="23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28" y="1152476"/>
            <a:ext cx="7998946" cy="33127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55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>
            <p:ph type="title"/>
          </p:nvPr>
        </p:nvSpPr>
        <p:spPr>
          <a:xfrm>
            <a:off x="311700" y="214325"/>
            <a:ext cx="803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3: RESULT</a:t>
            </a:r>
            <a:endParaRPr sz="3300"/>
          </a:p>
        </p:txBody>
      </p:sp>
      <p:sp>
        <p:nvSpPr>
          <p:cNvPr id="421" name="Google Shape;42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975" y="1372475"/>
            <a:ext cx="4786299" cy="31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Ramya Dhabade - Year 1993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6"/>
          <p:cNvSpPr txBox="1"/>
          <p:nvPr/>
        </p:nvSpPr>
        <p:spPr>
          <a:xfrm>
            <a:off x="-135450" y="884000"/>
            <a:ext cx="860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lang="en" sz="15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etermine overall which type of delay (arrivals or departures) is the largest for airports</a:t>
            </a:r>
            <a:endParaRPr b="1" sz="800">
              <a:solidFill>
                <a:srgbClr val="B02C20"/>
              </a:solidFill>
            </a:endParaRPr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039" y="2351075"/>
            <a:ext cx="2447924" cy="16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>
            <p:ph type="title"/>
          </p:nvPr>
        </p:nvSpPr>
        <p:spPr>
          <a:xfrm>
            <a:off x="311700" y="1368125"/>
            <a:ext cx="85206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Krina Gandhi</a:t>
            </a:r>
            <a:endParaRPr b="1" sz="4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00">
              <a:solidFill>
                <a:srgbClr val="B02C20"/>
              </a:solidFill>
            </a:endParaRPr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/>
        </p:nvSpPr>
        <p:spPr>
          <a:xfrm>
            <a:off x="107175" y="8325"/>
            <a:ext cx="61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02C20"/>
                </a:solidFill>
              </a:rPr>
              <a:t>Retrieving the Data : Airlines (Year 1998)</a:t>
            </a:r>
            <a:endParaRPr b="1" sz="1600">
              <a:solidFill>
                <a:srgbClr val="B02C20"/>
              </a:solidFill>
            </a:endParaRPr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100"/>
            <a:ext cx="8839202" cy="239044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8"/>
          <p:cNvSpPr txBox="1"/>
          <p:nvPr/>
        </p:nvSpPr>
        <p:spPr>
          <a:xfrm>
            <a:off x="728650" y="95590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Downloading csv file from the link: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350" y="386525"/>
            <a:ext cx="6890125" cy="4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 txBox="1"/>
          <p:nvPr/>
        </p:nvSpPr>
        <p:spPr>
          <a:xfrm>
            <a:off x="107175" y="8325"/>
            <a:ext cx="61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Transferring </a:t>
            </a:r>
            <a:r>
              <a:rPr b="1" lang="en" sz="1600">
                <a:solidFill>
                  <a:srgbClr val="980000"/>
                </a:solidFill>
              </a:rPr>
              <a:t>the Data : Airlines (Year 1998)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449" name="Google Shape;449;p59"/>
          <p:cNvSpPr/>
          <p:nvPr/>
        </p:nvSpPr>
        <p:spPr>
          <a:xfrm>
            <a:off x="4737525" y="1710950"/>
            <a:ext cx="779700" cy="269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/>
        </p:nvSpPr>
        <p:spPr>
          <a:xfrm>
            <a:off x="107175" y="8325"/>
            <a:ext cx="61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Airlines : Table Creation, Data Load &amp; Samples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3">
            <a:alphaModFix/>
          </a:blip>
          <a:srcRect b="84954" l="0" r="0" t="0"/>
          <a:stretch/>
        </p:blipFill>
        <p:spPr>
          <a:xfrm>
            <a:off x="152400" y="591825"/>
            <a:ext cx="6765449" cy="66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0"/>
          <p:cNvPicPr preferRelativeResize="0"/>
          <p:nvPr/>
        </p:nvPicPr>
        <p:blipFill rotWithShape="1">
          <a:blip r:embed="rId3">
            <a:alphaModFix/>
          </a:blip>
          <a:srcRect b="0" l="0" r="0" t="87738"/>
          <a:stretch/>
        </p:blipFill>
        <p:spPr>
          <a:xfrm>
            <a:off x="152400" y="1309700"/>
            <a:ext cx="6765449" cy="5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75" y="2831150"/>
            <a:ext cx="6765449" cy="72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3674250"/>
            <a:ext cx="7801792" cy="1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950150"/>
            <a:ext cx="8821917" cy="77813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2" name="Google Shape;46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75" y="439425"/>
            <a:ext cx="6523596" cy="42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1"/>
          <p:cNvSpPr txBox="1"/>
          <p:nvPr/>
        </p:nvSpPr>
        <p:spPr>
          <a:xfrm>
            <a:off x="107175" y="8325"/>
            <a:ext cx="61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Transferring </a:t>
            </a:r>
            <a:r>
              <a:rPr b="1" lang="en" sz="1600">
                <a:solidFill>
                  <a:srgbClr val="980000"/>
                </a:solidFill>
              </a:rPr>
              <a:t>the Data : Airports 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469" name="Google Shape;469;p61"/>
          <p:cNvSpPr/>
          <p:nvPr/>
        </p:nvSpPr>
        <p:spPr>
          <a:xfrm>
            <a:off x="4255300" y="1803825"/>
            <a:ext cx="779700" cy="269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/>
        </p:nvSpPr>
        <p:spPr>
          <a:xfrm>
            <a:off x="107175" y="8325"/>
            <a:ext cx="61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Airports: Table Creation, Data Load &amp; Samples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477" name="Google Shape;4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9425"/>
            <a:ext cx="8839201" cy="244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32429"/>
            <a:ext cx="5695192" cy="179909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25" y="439425"/>
            <a:ext cx="6748475" cy="43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3"/>
          <p:cNvSpPr txBox="1"/>
          <p:nvPr/>
        </p:nvSpPr>
        <p:spPr>
          <a:xfrm>
            <a:off x="107175" y="8325"/>
            <a:ext cx="61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Transferring </a:t>
            </a:r>
            <a:r>
              <a:rPr b="1" lang="en" sz="1600">
                <a:solidFill>
                  <a:srgbClr val="980000"/>
                </a:solidFill>
              </a:rPr>
              <a:t>the Data : Carriers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486" name="Google Shape;486;p63"/>
          <p:cNvSpPr/>
          <p:nvPr/>
        </p:nvSpPr>
        <p:spPr>
          <a:xfrm>
            <a:off x="4042350" y="2067000"/>
            <a:ext cx="779700" cy="269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/>
        </p:nvSpPr>
        <p:spPr>
          <a:xfrm>
            <a:off x="107175" y="8325"/>
            <a:ext cx="61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Carriers: Table Creation, Data Load &amp; Samples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494" name="Google Shape;4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5625"/>
            <a:ext cx="8839201" cy="215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49497"/>
            <a:ext cx="5674087" cy="208920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66800" y="183175"/>
            <a:ext cx="8520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Data Source</a:t>
            </a:r>
            <a:endParaRPr b="1" sz="27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Airline On Time Data</a:t>
            </a:r>
            <a:endParaRPr b="1" sz="17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data represents flight arrival and departure details for all commercial flights within the USA for the year 1988</a:t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603225"/>
            <a:ext cx="5671451" cy="304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</a:t>
            </a: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 txBox="1"/>
          <p:nvPr>
            <p:ph type="title"/>
          </p:nvPr>
        </p:nvSpPr>
        <p:spPr>
          <a:xfrm>
            <a:off x="652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1: </a:t>
            </a:r>
            <a:r>
              <a:rPr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Determining three </a:t>
            </a:r>
            <a:r>
              <a:rPr b="1"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airports </a:t>
            </a:r>
            <a:r>
              <a:rPr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with the highest delay time (in hours)</a:t>
            </a:r>
            <a:endParaRPr sz="2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Google Shape;5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50" y="572700"/>
            <a:ext cx="7029423" cy="41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1: RESULT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510" name="Google Shape;510;p66"/>
          <p:cNvSpPr txBox="1"/>
          <p:nvPr/>
        </p:nvSpPr>
        <p:spPr>
          <a:xfrm>
            <a:off x="1521625" y="1093350"/>
            <a:ext cx="581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three </a:t>
            </a:r>
            <a:r>
              <a:rPr b="1"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airports </a:t>
            </a: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with the highest delay time (in hours)</a:t>
            </a:r>
            <a:endParaRPr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1" name="Google Shape;511;p66"/>
          <p:cNvGraphicFramePr/>
          <p:nvPr/>
        </p:nvGraphicFramePr>
        <p:xfrm>
          <a:off x="430250" y="188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984325"/>
                <a:gridCol w="2334525"/>
                <a:gridCol w="1659425"/>
                <a:gridCol w="1659425"/>
                <a:gridCol w="1659425"/>
              </a:tblGrid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 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 Delay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Departure Time Delay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Delay 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Chicago O’hare International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44,852.35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46,562.32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91,414.67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San Francisco International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42,879.03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42,326.13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85,205.16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William B Hartsfield-Atlanta International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35,006.85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35,399.98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70,406.83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12" name="Google Shape;5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7500"/>
            <a:ext cx="8839201" cy="307332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7"/>
          <p:cNvSpPr txBox="1"/>
          <p:nvPr/>
        </p:nvSpPr>
        <p:spPr>
          <a:xfrm>
            <a:off x="21765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2: </a:t>
            </a:r>
            <a:r>
              <a:rPr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Determining three </a:t>
            </a:r>
            <a:r>
              <a:rPr b="1"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carriers </a:t>
            </a:r>
            <a:r>
              <a:rPr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with the highest delay time (in hours)</a:t>
            </a:r>
            <a:endParaRPr sz="2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2: RESULT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525" name="Google Shape;525;p68"/>
          <p:cNvSpPr txBox="1"/>
          <p:nvPr/>
        </p:nvSpPr>
        <p:spPr>
          <a:xfrm>
            <a:off x="1521625" y="1093350"/>
            <a:ext cx="581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three </a:t>
            </a:r>
            <a:r>
              <a:rPr b="1"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carriers </a:t>
            </a: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with the highest delay time (in hours)</a:t>
            </a:r>
            <a:endParaRPr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6" name="Google Shape;526;p68"/>
          <p:cNvGraphicFramePr/>
          <p:nvPr/>
        </p:nvGraphicFramePr>
        <p:xfrm>
          <a:off x="430250" y="188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984325"/>
                <a:gridCol w="2334525"/>
                <a:gridCol w="1659425"/>
                <a:gridCol w="1659425"/>
                <a:gridCol w="1659425"/>
              </a:tblGrid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Carrier 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 Delay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Departure Time Delay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Delay (in hours)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United Air Lines Inc.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133,072.13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142,250.9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275,323.03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Southwest Airlines Inc.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97,954.22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128,690.32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226,644.54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Delta Airlines Inc.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86,047.13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105,660.38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191,707.51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7" name="Google Shape;52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69"/>
          <p:cNvSpPr txBox="1"/>
          <p:nvPr/>
        </p:nvSpPr>
        <p:spPr>
          <a:xfrm>
            <a:off x="21765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3: </a:t>
            </a:r>
            <a:r>
              <a:rPr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Determining which type of delay is largest overall (in hours)</a:t>
            </a:r>
            <a:endParaRPr sz="2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300"/>
            <a:ext cx="8839201" cy="392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3: RESULT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541" name="Google Shape;541;p70"/>
          <p:cNvSpPr txBox="1"/>
          <p:nvPr/>
        </p:nvSpPr>
        <p:spPr>
          <a:xfrm>
            <a:off x="346113" y="1017725"/>
            <a:ext cx="84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etermine overall which type of delay (arrivals or departures) is the largest for airports</a:t>
            </a:r>
            <a:endParaRPr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25" y="1399250"/>
            <a:ext cx="2019725" cy="36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>
            <p:ph type="title"/>
          </p:nvPr>
        </p:nvSpPr>
        <p:spPr>
          <a:xfrm>
            <a:off x="-995600" y="114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2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2">
                <a:solidFill>
                  <a:schemeClr val="dk1"/>
                </a:solidFill>
              </a:rPr>
              <a:t>                                             </a:t>
            </a:r>
            <a:r>
              <a:rPr b="1" lang="en" sz="4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Himanshu Hariyani</a:t>
            </a:r>
            <a:endParaRPr sz="2911">
              <a:solidFill>
                <a:srgbClr val="B02C2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</a:endParaRPr>
          </a:p>
          <a:p>
            <a:pPr indent="0" lvl="0" marL="32575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                                                                                                                                </a:t>
            </a:r>
            <a:r>
              <a:rPr b="1" lang="en" sz="5577" u="sng">
                <a:solidFill>
                  <a:srgbClr val="980000"/>
                </a:solidFill>
              </a:rPr>
              <a:t>  </a:t>
            </a:r>
            <a:endParaRPr b="1" sz="5577">
              <a:solidFill>
                <a:srgbClr val="980000"/>
              </a:solidFill>
            </a:endParaRPr>
          </a:p>
        </p:txBody>
      </p:sp>
      <p:sp>
        <p:nvSpPr>
          <p:cNvPr id="550" name="Google Shape;55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1"/>
          <p:cNvPicPr preferRelativeResize="0"/>
          <p:nvPr/>
        </p:nvPicPr>
        <p:blipFill rotWithShape="1">
          <a:blip r:embed="rId4">
            <a:alphaModFix/>
          </a:blip>
          <a:srcRect b="24947" l="0" r="0" t="0"/>
          <a:stretch/>
        </p:blipFill>
        <p:spPr>
          <a:xfrm>
            <a:off x="3202375" y="2305700"/>
            <a:ext cx="2577325" cy="1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                      </a:t>
            </a:r>
            <a:r>
              <a:rPr lang="en">
                <a:solidFill>
                  <a:schemeClr val="dk1"/>
                </a:solidFill>
              </a:rPr>
              <a:t>Himanshu Hariyani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8" name="Google Shape;55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data represents flight arrival and departure details for all commercial flights within the USA for the year 2003</a:t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Harvard - Airline On Time Dat</a:t>
            </a:r>
            <a:r>
              <a:rPr lang="en" sz="1400" u="sng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400" u="sng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Google Shape;56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97719"/>
            <a:ext cx="9144003" cy="266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2"/>
          <p:cNvSpPr txBox="1"/>
          <p:nvPr/>
        </p:nvSpPr>
        <p:spPr>
          <a:xfrm>
            <a:off x="311700" y="47433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Himanshu Hariyani - 2003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b="1" lang="en" sz="182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FILE TRANSFER	</a:t>
            </a:r>
            <a:endParaRPr b="1" sz="182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b="1" lang="en" sz="182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WINSCP used for upload of file to the EMR server</a:t>
            </a:r>
            <a:endParaRPr/>
          </a:p>
        </p:txBody>
      </p:sp>
      <p:sp>
        <p:nvSpPr>
          <p:cNvPr id="568" name="Google Shape;56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9" name="Google Shape;5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50" y="1152475"/>
            <a:ext cx="8165299" cy="40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</a:t>
            </a:r>
            <a:r>
              <a:rPr lang="en">
                <a:solidFill>
                  <a:srgbClr val="980000"/>
                </a:solidFill>
              </a:rPr>
              <a:t>Airline:</a:t>
            </a:r>
            <a:r>
              <a:rPr lang="en"/>
              <a:t> </a:t>
            </a:r>
            <a:r>
              <a:rPr lang="en">
                <a:solidFill>
                  <a:srgbClr val="980000"/>
                </a:solidFill>
              </a:rPr>
              <a:t>Data Load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575" name="Google Shape;57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6" name="Google Shape;5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914525"/>
            <a:ext cx="8991200" cy="1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4"/>
          <p:cNvSpPr txBox="1"/>
          <p:nvPr/>
        </p:nvSpPr>
        <p:spPr>
          <a:xfrm>
            <a:off x="275375" y="4659925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Himanshu Hariyani - 2003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66800" y="183175"/>
            <a:ext cx="8520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B02C20"/>
                </a:solidFill>
              </a:rPr>
              <a:t>File Transfer</a:t>
            </a:r>
            <a:endParaRPr b="1" sz="2700">
              <a:solidFill>
                <a:srgbClr val="B02C20"/>
              </a:solidFill>
            </a:endParaRPr>
          </a:p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B02C20"/>
                </a:solidFill>
              </a:rPr>
              <a:t>WINSCP used for uploading file to EMR server</a:t>
            </a:r>
            <a:endParaRPr sz="1400">
              <a:solidFill>
                <a:srgbClr val="B02C20"/>
              </a:solidFill>
            </a:endParaRPr>
          </a:p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472458" y="4434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50" y="987350"/>
            <a:ext cx="5248299" cy="37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02C20"/>
                </a:solidFill>
              </a:rPr>
              <a:t>                                                      </a:t>
            </a:r>
            <a:r>
              <a:rPr lang="en" sz="2022">
                <a:solidFill>
                  <a:srgbClr val="B02C20"/>
                </a:solidFill>
              </a:rPr>
              <a:t> </a:t>
            </a:r>
            <a:r>
              <a:rPr lang="en" sz="2244">
                <a:solidFill>
                  <a:srgbClr val="B02C20"/>
                </a:solidFill>
              </a:rPr>
              <a:t>CASE 1</a:t>
            </a:r>
            <a:endParaRPr sz="2244">
              <a:solidFill>
                <a:srgbClr val="B02C20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</a:t>
            </a: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Determining three airports with highest delay time (in hours) for year 2003</a:t>
            </a:r>
            <a:endParaRPr sz="2244">
              <a:solidFill>
                <a:srgbClr val="B02C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2">
              <a:solidFill>
                <a:srgbClr val="B02C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2">
              <a:solidFill>
                <a:srgbClr val="B02C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2">
              <a:solidFill>
                <a:srgbClr val="B02C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2">
              <a:solidFill>
                <a:srgbClr val="B02C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2">
                <a:solidFill>
                  <a:srgbClr val="B02C20"/>
                </a:solidFill>
              </a:rPr>
              <a:t> </a:t>
            </a:r>
            <a:endParaRPr b="1" sz="2022">
              <a:solidFill>
                <a:srgbClr val="B02C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02C20"/>
                </a:solidFill>
              </a:rPr>
              <a:t>                                                       </a:t>
            </a:r>
            <a:endParaRPr b="1">
              <a:solidFill>
                <a:srgbClr val="B02C20"/>
              </a:solidFill>
            </a:endParaRPr>
          </a:p>
        </p:txBody>
      </p:sp>
      <p:sp>
        <p:nvSpPr>
          <p:cNvPr id="584" name="Google Shape;58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8" y="1393450"/>
            <a:ext cx="8944224" cy="2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5"/>
          <p:cNvSpPr txBox="1"/>
          <p:nvPr/>
        </p:nvSpPr>
        <p:spPr>
          <a:xfrm>
            <a:off x="168800" y="4659925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Himanshu Hariyani - 2003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                                                </a:t>
            </a:r>
            <a:r>
              <a:rPr lang="en" sz="2100">
                <a:solidFill>
                  <a:srgbClr val="980000"/>
                </a:solidFill>
              </a:rPr>
              <a:t>CASE 1 : RESULT</a:t>
            </a:r>
            <a:endParaRPr sz="2100">
              <a:solidFill>
                <a:srgbClr val="980000"/>
              </a:solidFill>
            </a:endParaRPr>
          </a:p>
        </p:txBody>
      </p:sp>
      <p:sp>
        <p:nvSpPr>
          <p:cNvPr id="593" name="Google Shape;59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4" name="Google Shape;594;p76"/>
          <p:cNvGraphicFramePr/>
          <p:nvPr/>
        </p:nvGraphicFramePr>
        <p:xfrm>
          <a:off x="430250" y="188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1659425"/>
                <a:gridCol w="1659425"/>
                <a:gridCol w="1659425"/>
                <a:gridCol w="1659425"/>
                <a:gridCol w="1659425"/>
              </a:tblGrid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Airport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Arrival time Delay (in hours)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Departure time Delay (in hours)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Delay </a:t>
                      </a:r>
                      <a:endParaRPr b="1"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2003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Atlanta International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48516.05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49284.78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97800.83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2003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O’Hare International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44054.02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52539.53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96593.54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2003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Dales/Fort International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19737.68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31459.8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51197.47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95" name="Google Shape;5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6"/>
          <p:cNvSpPr txBox="1"/>
          <p:nvPr/>
        </p:nvSpPr>
        <p:spPr>
          <a:xfrm>
            <a:off x="3420125" y="446835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6"/>
          <p:cNvSpPr txBox="1"/>
          <p:nvPr/>
        </p:nvSpPr>
        <p:spPr>
          <a:xfrm>
            <a:off x="430250" y="47433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Himanshu Hariyani - 2003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                                                          </a:t>
            </a:r>
            <a:r>
              <a:rPr lang="en">
                <a:solidFill>
                  <a:srgbClr val="B02C20"/>
                </a:solidFill>
              </a:rPr>
              <a:t> CASE 2</a:t>
            </a:r>
            <a:endParaRPr>
              <a:solidFill>
                <a:srgbClr val="B02C20"/>
              </a:solidFill>
            </a:endParaRPr>
          </a:p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Determining three carriers with highest delay time (in hours) for year 2003</a:t>
            </a:r>
            <a:endParaRPr sz="1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03" name="Google Shape;60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4" name="Google Shape;6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314450"/>
            <a:ext cx="8915400" cy="2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7"/>
          <p:cNvSpPr txBox="1"/>
          <p:nvPr/>
        </p:nvSpPr>
        <p:spPr>
          <a:xfrm>
            <a:off x="114300" y="47433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Himanshu Hariyani - 2003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 txBox="1"/>
          <p:nvPr>
            <p:ph type="title"/>
          </p:nvPr>
        </p:nvSpPr>
        <p:spPr>
          <a:xfrm>
            <a:off x="82400" y="40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                                                  </a:t>
            </a:r>
            <a:r>
              <a:rPr lang="en" sz="2200">
                <a:solidFill>
                  <a:srgbClr val="980000"/>
                </a:solidFill>
              </a:rPr>
              <a:t>CASE 2 : RESULT</a:t>
            </a:r>
            <a:endParaRPr sz="2200"/>
          </a:p>
        </p:txBody>
      </p:sp>
      <p:sp>
        <p:nvSpPr>
          <p:cNvPr id="612" name="Google Shape;61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13" name="Google Shape;613;p78"/>
          <p:cNvGraphicFramePr/>
          <p:nvPr/>
        </p:nvGraphicFramePr>
        <p:xfrm>
          <a:off x="430250" y="188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1659425"/>
                <a:gridCol w="1659425"/>
                <a:gridCol w="1659425"/>
                <a:gridCol w="1659425"/>
                <a:gridCol w="1659425"/>
              </a:tblGrid>
              <a:tr h="568675"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Arrival time Delay (in hours)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Departure time Delay (in hours)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Delay </a:t>
                      </a:r>
                      <a:endParaRPr b="1">
                        <a:solidFill>
                          <a:srgbClr val="B02C2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5080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02C2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2003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SouthWest   Airlines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32582.58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106001.62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138584.2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  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2003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American Airlines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39480.57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57663.52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97144.09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  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2003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Delta Airlines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41932.92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49566.03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91498.95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14" name="Google Shape;6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8"/>
          <p:cNvSpPr txBox="1"/>
          <p:nvPr/>
        </p:nvSpPr>
        <p:spPr>
          <a:xfrm>
            <a:off x="82400" y="47433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Himanshu Hariyani - 2003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 txBox="1"/>
          <p:nvPr>
            <p:ph type="title"/>
          </p:nvPr>
        </p:nvSpPr>
        <p:spPr>
          <a:xfrm>
            <a:off x="249500" y="9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                                                         CASE 3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                                          Overall departure delays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21" name="Google Shape;621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3" name="Google Shape;6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196625"/>
            <a:ext cx="891540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0"/>
          <p:cNvSpPr txBox="1"/>
          <p:nvPr>
            <p:ph type="title"/>
          </p:nvPr>
        </p:nvSpPr>
        <p:spPr>
          <a:xfrm>
            <a:off x="2761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                                                      </a:t>
            </a:r>
            <a:r>
              <a:rPr lang="en">
                <a:solidFill>
                  <a:srgbClr val="D62828"/>
                </a:solidFill>
              </a:rPr>
              <a:t>  </a:t>
            </a:r>
            <a:r>
              <a:rPr lang="en">
                <a:solidFill>
                  <a:srgbClr val="B02C20"/>
                </a:solidFill>
              </a:rPr>
              <a:t>CASE 3</a:t>
            </a:r>
            <a:endParaRPr>
              <a:solidFill>
                <a:srgbClr val="B02C20"/>
              </a:solidFill>
            </a:endParaRPr>
          </a:p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Overall Arrival was the smallest contributor for the year 2003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30" name="Google Shape;63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1" name="Google Shape;63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25" y="1235850"/>
            <a:ext cx="57604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1"/>
          <p:cNvSpPr txBox="1"/>
          <p:nvPr>
            <p:ph type="title"/>
          </p:nvPr>
        </p:nvSpPr>
        <p:spPr>
          <a:xfrm>
            <a:off x="386725" y="102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Shubham Kadam</a:t>
            </a:r>
            <a:endParaRPr b="1" sz="4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81"/>
          <p:cNvPicPr preferRelativeResize="0"/>
          <p:nvPr/>
        </p:nvPicPr>
        <p:blipFill rotWithShape="1">
          <a:blip r:embed="rId3">
            <a:alphaModFix/>
          </a:blip>
          <a:srcRect b="34931" l="10495" r="11238" t="26401"/>
          <a:stretch/>
        </p:blipFill>
        <p:spPr>
          <a:xfrm>
            <a:off x="2744838" y="2571750"/>
            <a:ext cx="3654326" cy="12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0" name="Google Shape;64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Shubham Kadam</a:t>
            </a:r>
            <a:endParaRPr b="1" sz="2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Data source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646" name="Google Shape;646;p82"/>
          <p:cNvSpPr txBox="1"/>
          <p:nvPr>
            <p:ph idx="1" type="body"/>
          </p:nvPr>
        </p:nvSpPr>
        <p:spPr>
          <a:xfrm>
            <a:off x="311700" y="1417675"/>
            <a:ext cx="8520600" cy="31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B02C20"/>
                </a:solidFill>
              </a:rPr>
              <a:t>Airline On Time Data</a:t>
            </a:r>
            <a:endParaRPr b="1" sz="2700">
              <a:solidFill>
                <a:srgbClr val="B02C2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data represents flight arrival and departure details for all commercial flights within the USA for the year 2008</a:t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Download Link</a:t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Harvard - Airline On Time Data</a:t>
            </a:r>
            <a:endParaRPr sz="1400" u="sng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647" name="Google Shape;647;p82"/>
          <p:cNvSpPr txBox="1"/>
          <p:nvPr/>
        </p:nvSpPr>
        <p:spPr>
          <a:xfrm>
            <a:off x="1561800" y="815450"/>
            <a:ext cx="56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75" y="3204349"/>
            <a:ext cx="8018324" cy="17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0" name="Google Shape;65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2"/>
          <p:cNvSpPr txBox="1"/>
          <p:nvPr/>
        </p:nvSpPr>
        <p:spPr>
          <a:xfrm>
            <a:off x="140800" y="4895700"/>
            <a:ext cx="174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 b="1" sz="900">
              <a:solidFill>
                <a:srgbClr val="B02C2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etrieved data from local to hdfs directory</a:t>
            </a:r>
            <a:endParaRPr/>
          </a:p>
        </p:txBody>
      </p:sp>
      <p:sp>
        <p:nvSpPr>
          <p:cNvPr id="657" name="Google Shape;65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50" y="1152476"/>
            <a:ext cx="7020902" cy="349947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3"/>
          <p:cNvSpPr txBox="1"/>
          <p:nvPr/>
        </p:nvSpPr>
        <p:spPr>
          <a:xfrm>
            <a:off x="-908550" y="137025"/>
            <a:ext cx="54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and database</a:t>
            </a:r>
            <a:endParaRPr/>
          </a:p>
        </p:txBody>
      </p:sp>
      <p:sp>
        <p:nvSpPr>
          <p:cNvPr id="667" name="Google Shape;66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50" y="929550"/>
            <a:ext cx="7499352" cy="397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4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66800" y="183175"/>
            <a:ext cx="25080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B02C20"/>
                </a:solidFill>
              </a:rPr>
              <a:t>Creation of table in putty</a:t>
            </a:r>
            <a:endParaRPr sz="1500">
              <a:solidFill>
                <a:srgbClr val="B02C20"/>
              </a:solidFill>
            </a:endParaRPr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472458" y="4434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825" y="748625"/>
            <a:ext cx="6800550" cy="3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1 queries</a:t>
            </a:r>
            <a:endParaRPr/>
          </a:p>
        </p:txBody>
      </p:sp>
      <p:sp>
        <p:nvSpPr>
          <p:cNvPr id="676" name="Google Shape;67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7" name="Google Shape;67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2166"/>
            <a:ext cx="9144000" cy="319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5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86"/>
          <p:cNvPicPr preferRelativeResize="0"/>
          <p:nvPr/>
        </p:nvPicPr>
        <p:blipFill rotWithShape="1">
          <a:blip r:embed="rId3">
            <a:alphaModFix/>
          </a:blip>
          <a:srcRect b="9763" l="0" r="0" t="29744"/>
          <a:stretch/>
        </p:blipFill>
        <p:spPr>
          <a:xfrm>
            <a:off x="0" y="1732650"/>
            <a:ext cx="9144000" cy="25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6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rgbClr val="A72A1E"/>
                </a:solidFill>
              </a:rPr>
              <a:t>The three airports with the highest delay time (in hours) </a:t>
            </a:r>
            <a:r>
              <a:rPr b="1" lang="en" sz="20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rPr>
              <a:t>for year 2008</a:t>
            </a:r>
            <a:endParaRPr b="1" sz="2000">
              <a:solidFill>
                <a:srgbClr val="A72A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A72A1E"/>
                </a:solidFill>
                <a:latin typeface="Calibri"/>
                <a:ea typeface="Calibri"/>
                <a:cs typeface="Calibri"/>
                <a:sym typeface="Calibri"/>
              </a:rPr>
              <a:t>(Displayed in hours) Results</a:t>
            </a:r>
            <a:endParaRPr b="1" sz="2400">
              <a:solidFill>
                <a:srgbClr val="A72A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72A1E"/>
              </a:solidFill>
            </a:endParaRPr>
          </a:p>
        </p:txBody>
      </p:sp>
      <p:pic>
        <p:nvPicPr>
          <p:cNvPr id="693" name="Google Shape;693;p87"/>
          <p:cNvPicPr preferRelativeResize="0"/>
          <p:nvPr/>
        </p:nvPicPr>
        <p:blipFill rotWithShape="1">
          <a:blip r:embed="rId3">
            <a:alphaModFix/>
          </a:blip>
          <a:srcRect b="9578" l="0" r="59061" t="82090"/>
          <a:stretch/>
        </p:blipFill>
        <p:spPr>
          <a:xfrm>
            <a:off x="1381600" y="2079750"/>
            <a:ext cx="6926851" cy="11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5" name="Google Shape;69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1: RESULT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701" name="Google Shape;701;p88"/>
          <p:cNvSpPr txBox="1"/>
          <p:nvPr/>
        </p:nvSpPr>
        <p:spPr>
          <a:xfrm>
            <a:off x="1521625" y="1093350"/>
            <a:ext cx="581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The three </a:t>
            </a:r>
            <a:r>
              <a:rPr b="1"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airports</a:t>
            </a: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with the highest delay time (in hours)</a:t>
            </a:r>
            <a:endParaRPr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2" name="Google Shape;702;p88"/>
          <p:cNvGraphicFramePr/>
          <p:nvPr/>
        </p:nvGraphicFramePr>
        <p:xfrm>
          <a:off x="430250" y="188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1382850"/>
                <a:gridCol w="1382850"/>
                <a:gridCol w="1382850"/>
                <a:gridCol w="1382850"/>
                <a:gridCol w="1382850"/>
                <a:gridCol w="1382850"/>
              </a:tblGrid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 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 Delay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Departure Time Delay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Delay (in hours)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WNA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Napakiak Airport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28896.97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43718.37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72615.34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Durant Regional Airport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21757.05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23083.98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44841.03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OOO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Plumas County Nervino Airport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23462.55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20659.68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44122.22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3" name="Google Shape;70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4" name="Google Shape;7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8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9"/>
          <p:cNvSpPr txBox="1"/>
          <p:nvPr>
            <p:ph type="title"/>
          </p:nvPr>
        </p:nvSpPr>
        <p:spPr>
          <a:xfrm>
            <a:off x="311700" y="211625"/>
            <a:ext cx="85206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1 </a:t>
            </a:r>
            <a:r>
              <a:rPr b="1" lang="en" sz="16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(contd..)</a:t>
            </a:r>
            <a:endParaRPr b="1" sz="16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Airports with the highest delay time (in hours)</a:t>
            </a:r>
            <a:endParaRPr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711" name="Google Shape;71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9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  <p:pic>
        <p:nvPicPr>
          <p:cNvPr id="714" name="Google Shape;714;p89"/>
          <p:cNvPicPr preferRelativeResize="0"/>
          <p:nvPr/>
        </p:nvPicPr>
        <p:blipFill rotWithShape="1">
          <a:blip r:embed="rId4">
            <a:alphaModFix/>
          </a:blip>
          <a:srcRect b="0" l="29" r="29" t="0"/>
          <a:stretch/>
        </p:blipFill>
        <p:spPr>
          <a:xfrm>
            <a:off x="1963652" y="1640525"/>
            <a:ext cx="5471576" cy="32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2</a:t>
            </a:r>
            <a:endParaRPr b="1" sz="4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Determine the three </a:t>
            </a:r>
            <a:r>
              <a:rPr b="1"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carriers</a:t>
            </a: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with the highest delay time (in hours)</a:t>
            </a:r>
            <a:endParaRPr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90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1488048" y="1465025"/>
            <a:ext cx="6435233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90"/>
          <p:cNvSpPr txBox="1"/>
          <p:nvPr/>
        </p:nvSpPr>
        <p:spPr>
          <a:xfrm>
            <a:off x="-1049350" y="1948525"/>
            <a:ext cx="54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90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2</a:t>
            </a: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1" lang="en" sz="4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RESULT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730" name="Google Shape;730;p91"/>
          <p:cNvSpPr txBox="1"/>
          <p:nvPr/>
        </p:nvSpPr>
        <p:spPr>
          <a:xfrm>
            <a:off x="2245500" y="1093350"/>
            <a:ext cx="5094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Top 3 carriers with Highest Delays for the year 2008</a:t>
            </a:r>
            <a:r>
              <a:rPr lang="en" sz="2200">
                <a:solidFill>
                  <a:srgbClr val="335B7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(in hours)</a:t>
            </a:r>
            <a:endParaRPr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31" name="Google Shape;731;p91"/>
          <p:cNvGraphicFramePr/>
          <p:nvPr/>
        </p:nvGraphicFramePr>
        <p:xfrm>
          <a:off x="430250" y="188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{7EDD1468-E2EA-47FF-9BB1-43DA6B3A8E5E}</a:tableStyleId>
              </a:tblPr>
              <a:tblGrid>
                <a:gridCol w="1659425"/>
                <a:gridCol w="1659425"/>
                <a:gridCol w="1659425"/>
                <a:gridCol w="1659425"/>
                <a:gridCol w="1659425"/>
              </a:tblGrid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Carrier 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Arrival Time Delay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Departure Time Delay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(in hours)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Delay (in hours)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Skywest Airlines Inc.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3031.5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5032.43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8063.933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Southwest Airlines Co.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4623.89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2623.89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7247.78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Atlantic Southeast Airlines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3633.55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2328.56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6265.11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2" name="Google Shape;73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3" name="Google Shape;7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91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2"/>
          <p:cNvSpPr txBox="1"/>
          <p:nvPr>
            <p:ph type="title"/>
          </p:nvPr>
        </p:nvSpPr>
        <p:spPr>
          <a:xfrm>
            <a:off x="311700" y="211625"/>
            <a:ext cx="85206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2 </a:t>
            </a:r>
            <a:r>
              <a:rPr b="1" lang="en" sz="16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(contd..)</a:t>
            </a:r>
            <a:endParaRPr b="1" sz="16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three carriers with the highest delay time (in hours)</a:t>
            </a:r>
            <a:endParaRPr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 for 2008</a:t>
            </a:r>
            <a:endParaRPr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740" name="Google Shape;74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1" name="Google Shape;74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2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  <p:pic>
        <p:nvPicPr>
          <p:cNvPr id="743" name="Google Shape;743;p92"/>
          <p:cNvPicPr preferRelativeResize="0"/>
          <p:nvPr/>
        </p:nvPicPr>
        <p:blipFill rotWithShape="1">
          <a:blip r:embed="rId4">
            <a:alphaModFix/>
          </a:blip>
          <a:srcRect b="0" l="29" r="29" t="0"/>
          <a:stretch/>
        </p:blipFill>
        <p:spPr>
          <a:xfrm>
            <a:off x="1963652" y="1640525"/>
            <a:ext cx="5471576" cy="32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3"/>
          <p:cNvSpPr txBox="1"/>
          <p:nvPr>
            <p:ph type="title"/>
          </p:nvPr>
        </p:nvSpPr>
        <p:spPr>
          <a:xfrm>
            <a:off x="311700" y="123450"/>
            <a:ext cx="85206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3</a:t>
            </a:r>
            <a:endParaRPr b="1" sz="4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Overall Departure Delays for 2008</a:t>
            </a:r>
            <a:endParaRPr sz="20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2C20"/>
              </a:solidFill>
            </a:endParaRPr>
          </a:p>
        </p:txBody>
      </p:sp>
      <p:pic>
        <p:nvPicPr>
          <p:cNvPr id="749" name="Google Shape;749;p93"/>
          <p:cNvPicPr preferRelativeResize="0"/>
          <p:nvPr/>
        </p:nvPicPr>
        <p:blipFill rotWithShape="1">
          <a:blip r:embed="rId3">
            <a:alphaModFix/>
          </a:blip>
          <a:srcRect b="835" l="0" r="0" t="845"/>
          <a:stretch/>
        </p:blipFill>
        <p:spPr>
          <a:xfrm>
            <a:off x="1749275" y="1850500"/>
            <a:ext cx="6126410" cy="324827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1" name="Google Shape;75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93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02C20"/>
                </a:solidFill>
              </a:rPr>
              <a:t> Overall delay (arrivals or departures) for airports</a:t>
            </a:r>
            <a:endParaRPr>
              <a:solidFill>
                <a:srgbClr val="B02C20"/>
              </a:solidFill>
            </a:endParaRPr>
          </a:p>
        </p:txBody>
      </p:sp>
      <p:sp>
        <p:nvSpPr>
          <p:cNvPr id="758" name="Google Shape;758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9" name="Google Shape;75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6" y="1409699"/>
            <a:ext cx="7626020" cy="274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94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02C20"/>
                </a:solidFill>
              </a:rPr>
              <a:t>Shubham kadam Year -2008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66800" y="183175"/>
            <a:ext cx="4335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B02C20"/>
                </a:solidFill>
              </a:rPr>
              <a:t>Displaying airport dataset </a:t>
            </a:r>
            <a:endParaRPr sz="1500">
              <a:solidFill>
                <a:srgbClr val="B02C20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472458" y="4434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2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60887"/>
            <a:ext cx="8839201" cy="2021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5"/>
          <p:cNvSpPr txBox="1"/>
          <p:nvPr>
            <p:ph type="title"/>
          </p:nvPr>
        </p:nvSpPr>
        <p:spPr>
          <a:xfrm>
            <a:off x="117875" y="96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Summary: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7" name="Google Shape;767;p95"/>
          <p:cNvSpPr txBox="1"/>
          <p:nvPr/>
        </p:nvSpPr>
        <p:spPr>
          <a:xfrm>
            <a:off x="8589600" y="59125"/>
            <a:ext cx="4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8" name="Google Shape;768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9" name="Google Shape;769;p95"/>
          <p:cNvSpPr txBox="1"/>
          <p:nvPr/>
        </p:nvSpPr>
        <p:spPr>
          <a:xfrm>
            <a:off x="182175" y="503650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1C00"/>
                </a:solidFill>
              </a:rPr>
              <a:t>Carriers with highest delay:</a:t>
            </a:r>
            <a:endParaRPr b="1" sz="1800">
              <a:solidFill>
                <a:srgbClr val="A61C00"/>
              </a:solidFill>
            </a:endParaRPr>
          </a:p>
        </p:txBody>
      </p:sp>
      <p:pic>
        <p:nvPicPr>
          <p:cNvPr id="770" name="Google Shape;77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00" y="1128475"/>
            <a:ext cx="7119326" cy="38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96"/>
          <p:cNvSpPr txBox="1"/>
          <p:nvPr/>
        </p:nvSpPr>
        <p:spPr>
          <a:xfrm>
            <a:off x="107175" y="64300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1C00"/>
                </a:solidFill>
              </a:rPr>
              <a:t>Airports </a:t>
            </a:r>
            <a:r>
              <a:rPr b="1" lang="en" sz="1800">
                <a:solidFill>
                  <a:srgbClr val="A61C00"/>
                </a:solidFill>
              </a:rPr>
              <a:t>with highest delay:</a:t>
            </a:r>
            <a:endParaRPr b="1" sz="1800">
              <a:solidFill>
                <a:srgbClr val="A61C00"/>
              </a:solidFill>
            </a:endParaRPr>
          </a:p>
        </p:txBody>
      </p:sp>
      <p:pic>
        <p:nvPicPr>
          <p:cNvPr id="778" name="Google Shape;77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925" y="495300"/>
            <a:ext cx="5053143" cy="4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5" name="Google Shape;78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50" y="382875"/>
            <a:ext cx="8167657" cy="476061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7"/>
          <p:cNvSpPr txBox="1"/>
          <p:nvPr/>
        </p:nvSpPr>
        <p:spPr>
          <a:xfrm>
            <a:off x="107175" y="64300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1C00"/>
                </a:solidFill>
              </a:rPr>
              <a:t>Arrival and Departure delay across years</a:t>
            </a:r>
            <a:r>
              <a:rPr b="1" lang="en" sz="1800">
                <a:solidFill>
                  <a:srgbClr val="A61C00"/>
                </a:solidFill>
              </a:rPr>
              <a:t>:</a:t>
            </a:r>
            <a:endParaRPr b="1" sz="18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792" name="Google Shape;79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p98"/>
          <p:cNvSpPr txBox="1"/>
          <p:nvPr/>
        </p:nvSpPr>
        <p:spPr>
          <a:xfrm>
            <a:off x="385775" y="90010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Departure Delay is highest in all the years.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9"/>
          <p:cNvSpPr txBox="1"/>
          <p:nvPr>
            <p:ph type="title"/>
          </p:nvPr>
        </p:nvSpPr>
        <p:spPr>
          <a:xfrm>
            <a:off x="3348900" y="2328275"/>
            <a:ext cx="244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B02C20"/>
                </a:solidFill>
              </a:rPr>
              <a:t>Thank You!</a:t>
            </a:r>
            <a:endParaRPr b="1" sz="3020">
              <a:solidFill>
                <a:srgbClr val="B02C20"/>
              </a:solidFill>
            </a:endParaRPr>
          </a:p>
        </p:txBody>
      </p:sp>
      <p:sp>
        <p:nvSpPr>
          <p:cNvPr id="799" name="Google Shape;799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366800" y="183175"/>
            <a:ext cx="43359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B02C20"/>
                </a:solidFill>
              </a:rPr>
              <a:t>Displaying carrier dataset </a:t>
            </a:r>
            <a:endParaRPr sz="1500">
              <a:solidFill>
                <a:srgbClr val="B02C20"/>
              </a:solidFill>
            </a:endParaRPr>
          </a:p>
        </p:txBody>
      </p:sp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8472458" y="4434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2075"/>
            <a:ext cx="8839201" cy="205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66800" y="411775"/>
            <a:ext cx="85206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CASE 1</a:t>
            </a:r>
            <a:endParaRPr b="1" sz="27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Determining three airports with highest delay time (in hours) for year 1988</a:t>
            </a:r>
            <a:endParaRPr sz="14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0" y="4774200"/>
            <a:ext cx="229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Calibri"/>
                <a:ea typeface="Calibri"/>
                <a:cs typeface="Calibri"/>
                <a:sym typeface="Calibri"/>
              </a:rPr>
              <a:t>Prerna Deolekar - Year 1988</a:t>
            </a:r>
            <a:endParaRPr b="1" sz="1200">
              <a:solidFill>
                <a:srgbClr val="B02C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25" y="0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84075"/>
            <a:ext cx="8839201" cy="222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